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1" r:id="rId16"/>
    <p:sldId id="270" r:id="rId17"/>
    <p:sldId id="272" r:id="rId18"/>
    <p:sldId id="275" r:id="rId19"/>
    <p:sldId id="274" r:id="rId20"/>
    <p:sldId id="273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D4102-ECE7-4B94-AE5D-AE3524368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5BD89A-1E39-48E6-A213-1A1ABE6F7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D0DBB-109B-4904-85D2-977345FC1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1ACCE-B7D4-4902-B7B8-8E5AD97C9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9875A-C468-49AC-B1E8-69BF4FA74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92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60EB7-14CE-494F-A9B0-E47F3B5E2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C1D76A-7D16-4587-9372-4B6A5374C4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46CB6-C30B-4210-9BD7-E5930D35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3E835-080D-4BD7-A7A1-2361CC421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72AEF-E83D-483E-943D-9FC1F0C0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9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6ED0B6-D7C3-43CE-9F68-B2B01A9ACF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AEFC82-32F3-483F-815F-421BC8E9C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85017-9D76-4AF2-8F3A-91868BBD6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D314F-3B9D-4C78-9C93-8D8A1D623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3E1D2-F3E7-4A1C-BEEC-85AEBA48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26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D524B-C298-476F-8F0E-3D98EA804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939D1-B4A9-4BDE-AFB7-414CA21F3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C9737-B439-4834-A822-B7DE98056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10D21-6188-4857-989A-47565B975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CCFC6-2AE3-47A3-881A-CE0D7E950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33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BAC38-CA65-4FFA-B007-47AFDECB3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C3A33-A812-46BC-A15A-AF731A4F9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5674C-75AA-44C8-A125-69D9712B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D4598-8464-409C-A87B-618BCB599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E36C1-3AA2-495B-9F90-835257209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662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E9568-C5F2-4EB7-8330-C465EE083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05FF6-C572-4F7C-BAFF-DFFEB6970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708586-69F0-4F74-A679-3761BD363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AC2BC-7FEC-43AB-8B19-EFD98B89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DA132-CF51-4A04-B6EE-BBA0EE874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C24200-D9ED-4646-B5D2-48E029477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461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AB987-BA7E-437A-AE05-0964A1C27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91BB9-FD3A-40D8-B53A-CE93AC3BD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2FFEA2-ECEF-4608-8501-FD335A1B3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16E60B-B896-4C72-8D6E-27C52D3E6B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8E498-BB08-49FE-95D7-3AD76EBD31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28DE25-225D-4D49-AC44-4F651A634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FFD9E7-7FD4-4862-A097-47F08DF81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0AAE0-8E12-4825-8140-3FFC50B99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835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92E59-7D10-40E3-90DF-04543CC72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2B9716-6719-487D-8FBD-E82B63817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EB67-24BC-4CC8-98D0-A99E7E1F0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8378D-07BA-42E4-A807-05EE3768B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94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6D5778-B19A-44BE-BE55-05AC59593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4D1117-BBE3-4027-87DA-5C97229B2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A9400-A968-4B40-85DF-4A670B79C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396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4E33C-6DB4-4BDE-B5B5-C441FA23D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9FAFA-38DD-42DD-AEC2-F9DD01373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5507F7-0C5A-49FB-9445-4B796CFAE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16807E-FC0B-4007-B95D-4207AA49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A03E9-5785-43EF-81EA-1704CE79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F3E6A-7980-4B7E-9D01-A5C7A4DF2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11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127FD-CAE6-45DD-9CFA-6EE14B6E5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789A21-E80C-4A4A-9D17-1E0CBFBFF8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78F9B3-C416-46D5-84C4-2360D99E2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06E616-2506-4E0C-8B93-BFE9743B5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F1FF7B-7BCF-4F4F-B248-29860146B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C3221-7992-490C-A79D-2AA696547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70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033B04-851C-44AA-BF2C-5943AF2CA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DF05BA-3E35-4F30-A695-F6E5EF0C1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3E952-88ED-423C-95CC-3D2AE594E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3484A-3471-4E6C-9358-66AC88C2603D}" type="datetimeFigureOut">
              <a:rPr lang="nl-NL" smtClean="0"/>
              <a:t>15-4-2020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B3E10-B190-41F8-A920-196895592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012A7-CBE9-4840-9F76-6AB5CE541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62BBB-CD26-47C7-87E0-0AD620EC47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54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07E4-A6DF-4465-9CCD-E0FBF9EED7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Interdisciplinary Math communication skills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0EB316-C6B8-4FF4-8812-0C22C2782A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Honors module</a:t>
            </a:r>
          </a:p>
          <a:p>
            <a:r>
              <a:rPr lang="en-US" dirty="0"/>
              <a:t>Dr. Nicos Starreveld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7404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7E9D6-92A0-4A1A-964D-C7862A93A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SCQA method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A810A-E5A5-4125-8E8E-36C52714A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People need </a:t>
            </a:r>
            <a:r>
              <a:rPr lang="en-US" b="1" dirty="0"/>
              <a:t>structure</a:t>
            </a:r>
            <a:r>
              <a:rPr lang="en-US" dirty="0"/>
              <a:t> to process information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 don’t present that structure -&gt; people will make their own structure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  	 This may lead to </a:t>
            </a:r>
            <a:r>
              <a:rPr lang="en-US" sz="2600" dirty="0">
                <a:solidFill>
                  <a:srgbClr val="FF0000"/>
                </a:solidFill>
              </a:rPr>
              <a:t>misinterpretation</a:t>
            </a:r>
            <a:r>
              <a:rPr lang="en-US" sz="2600" dirty="0"/>
              <a:t> or </a:t>
            </a:r>
            <a:r>
              <a:rPr lang="en-US" sz="2600" dirty="0">
                <a:solidFill>
                  <a:srgbClr val="FF0000"/>
                </a:solidFill>
              </a:rPr>
              <a:t>losing the focus</a:t>
            </a:r>
            <a:r>
              <a:rPr lang="en-US" sz="2600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SCQA method is a tool to </a:t>
            </a:r>
            <a:r>
              <a:rPr lang="en-US" dirty="0">
                <a:solidFill>
                  <a:srgbClr val="0070C0"/>
                </a:solidFill>
              </a:rPr>
              <a:t>define the elements </a:t>
            </a:r>
            <a:r>
              <a:rPr lang="en-US" dirty="0"/>
              <a:t>of your </a:t>
            </a:r>
            <a:r>
              <a:rPr lang="en-US" dirty="0">
                <a:solidFill>
                  <a:srgbClr val="0070C0"/>
                </a:solidFill>
              </a:rPr>
              <a:t>story structure.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It originates from the </a:t>
            </a:r>
            <a:r>
              <a:rPr lang="en-US" i="1" dirty="0"/>
              <a:t>Pyramid method </a:t>
            </a:r>
            <a:r>
              <a:rPr lang="en-US" dirty="0"/>
              <a:t>(see references at the end).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8526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7E07F-44E5-444C-96B1-AE44DF253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SCQA method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D930D-F4B0-42B2-AD9D-905A9B40E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12434" cy="4321957"/>
          </a:xfrm>
        </p:spPr>
        <p:txBody>
          <a:bodyPr>
            <a:normAutofit fontScale="92500" lnSpcReduction="20000"/>
          </a:bodyPr>
          <a:lstStyle/>
          <a:p>
            <a:r>
              <a:rPr lang="en-US" sz="3000" b="1" dirty="0">
                <a:solidFill>
                  <a:srgbClr val="0070C0"/>
                </a:solidFill>
              </a:rPr>
              <a:t>S </a:t>
            </a:r>
            <a:r>
              <a:rPr lang="en-US" dirty="0"/>
              <a:t>		          Situation 		</a:t>
            </a:r>
          </a:p>
          <a:p>
            <a:endParaRPr lang="en-US" dirty="0"/>
          </a:p>
          <a:p>
            <a:r>
              <a:rPr lang="en-US" sz="3000" b="1" dirty="0">
                <a:solidFill>
                  <a:srgbClr val="0070C0"/>
                </a:solidFill>
              </a:rPr>
              <a:t>C</a:t>
            </a:r>
            <a:r>
              <a:rPr lang="en-US" dirty="0"/>
              <a:t>		          Complication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3000" b="1" dirty="0">
                <a:solidFill>
                  <a:srgbClr val="0070C0"/>
                </a:solidFill>
              </a:rPr>
              <a:t>Q</a:t>
            </a:r>
            <a:r>
              <a:rPr lang="en-US" dirty="0"/>
              <a:t>		          Question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3000" b="1" dirty="0">
                <a:solidFill>
                  <a:srgbClr val="0070C0"/>
                </a:solidFill>
              </a:rPr>
              <a:t>A</a:t>
            </a:r>
            <a:r>
              <a:rPr lang="en-US" dirty="0"/>
              <a:t>		           Answer			</a:t>
            </a:r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138E3C-BFB3-44C5-9F33-F2B76FE518C9}"/>
              </a:ext>
            </a:extLst>
          </p:cNvPr>
          <p:cNvSpPr txBox="1"/>
          <p:nvPr/>
        </p:nvSpPr>
        <p:spPr>
          <a:xfrm>
            <a:off x="6241368" y="1585195"/>
            <a:ext cx="5645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Acts as a </a:t>
            </a:r>
            <a:r>
              <a:rPr lang="en-US" sz="2000" b="1" dirty="0">
                <a:solidFill>
                  <a:srgbClr val="0070C0"/>
                </a:solidFill>
              </a:rPr>
              <a:t>starting point</a:t>
            </a:r>
            <a:r>
              <a:rPr lang="en-US" sz="2000" dirty="0"/>
              <a:t>. You present facts and information that is broadly acceptable.</a:t>
            </a:r>
            <a:endParaRPr lang="nl-NL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A5B99-996D-4BBF-9136-02B3A53BF590}"/>
              </a:ext>
            </a:extLst>
          </p:cNvPr>
          <p:cNvSpPr txBox="1"/>
          <p:nvPr/>
        </p:nvSpPr>
        <p:spPr>
          <a:xfrm>
            <a:off x="6241368" y="2587592"/>
            <a:ext cx="5744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Acts as a </a:t>
            </a:r>
            <a:r>
              <a:rPr lang="en-US" sz="2000" b="1" dirty="0">
                <a:solidFill>
                  <a:srgbClr val="0070C0"/>
                </a:solidFill>
              </a:rPr>
              <a:t>motivation</a:t>
            </a:r>
            <a:r>
              <a:rPr lang="en-US" sz="2000" dirty="0"/>
              <a:t>. You present the </a:t>
            </a:r>
            <a:r>
              <a:rPr lang="en-US" sz="2000" dirty="0">
                <a:solidFill>
                  <a:srgbClr val="00B050"/>
                </a:solidFill>
              </a:rPr>
              <a:t>complications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B050"/>
                </a:solidFill>
              </a:rPr>
              <a:t>problems </a:t>
            </a:r>
            <a:r>
              <a:rPr lang="en-US" sz="2000" dirty="0"/>
              <a:t>and </a:t>
            </a:r>
            <a:r>
              <a:rPr lang="en-US" sz="2000" dirty="0">
                <a:solidFill>
                  <a:srgbClr val="00B050"/>
                </a:solidFill>
              </a:rPr>
              <a:t>opportunities</a:t>
            </a:r>
            <a:r>
              <a:rPr lang="en-US" sz="2000" dirty="0"/>
              <a:t> that arise from the situation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160A8C-56F9-444F-8537-B3AEE9B624A2}"/>
              </a:ext>
            </a:extLst>
          </p:cNvPr>
          <p:cNvSpPr txBox="1"/>
          <p:nvPr/>
        </p:nvSpPr>
        <p:spPr>
          <a:xfrm>
            <a:off x="6255436" y="3760836"/>
            <a:ext cx="5744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Formulate the </a:t>
            </a:r>
            <a:r>
              <a:rPr lang="en-US" sz="2000" b="1" dirty="0">
                <a:solidFill>
                  <a:srgbClr val="0070C0"/>
                </a:solidFill>
              </a:rPr>
              <a:t>main questions</a:t>
            </a:r>
            <a:r>
              <a:rPr lang="en-US" sz="2000" dirty="0"/>
              <a:t>. Here you make concrete questions that arise from the complication about how these can be resolved.</a:t>
            </a:r>
            <a:endParaRPr lang="nl-NL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7C14FC-9BD0-4EEF-BF1B-EF4F6213FA33}"/>
              </a:ext>
            </a:extLst>
          </p:cNvPr>
          <p:cNvSpPr txBox="1"/>
          <p:nvPr/>
        </p:nvSpPr>
        <p:spPr>
          <a:xfrm>
            <a:off x="6241368" y="5136781"/>
            <a:ext cx="5631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Main message </a:t>
            </a:r>
            <a:r>
              <a:rPr lang="en-US" sz="2000" dirty="0"/>
              <a:t>of the article. You give </a:t>
            </a:r>
            <a:r>
              <a:rPr lang="en-US" sz="2000" dirty="0">
                <a:solidFill>
                  <a:srgbClr val="00B050"/>
                </a:solidFill>
              </a:rPr>
              <a:t>the answers </a:t>
            </a:r>
            <a:r>
              <a:rPr lang="en-US" sz="2000" dirty="0"/>
              <a:t>to the questions posed.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5101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62FAE-9827-48B7-A5D2-6D7DCE477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6990"/>
            <a:ext cx="10515600" cy="1325563"/>
          </a:xfrm>
        </p:spPr>
        <p:txBody>
          <a:bodyPr/>
          <a:lstStyle/>
          <a:p>
            <a:r>
              <a:rPr lang="en-US" dirty="0"/>
              <a:t>The SCQA method - Example</a:t>
            </a:r>
            <a:endParaRPr lang="nl-NL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8AAB0FD-F53B-4E6F-8533-3CDF48203F74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112434" cy="43219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 		          Situation 		</a:t>
            </a:r>
          </a:p>
          <a:p>
            <a:endParaRPr lang="en-US"/>
          </a:p>
          <a:p>
            <a:r>
              <a:rPr lang="en-US"/>
              <a:t>C		          Complication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Q		          Question</a:t>
            </a:r>
          </a:p>
          <a:p>
            <a:endParaRPr lang="en-US"/>
          </a:p>
          <a:p>
            <a:pPr marL="0" indent="0">
              <a:buFont typeface="Arial" panose="020B0604020202020204" pitchFamily="34" charset="0"/>
              <a:buNone/>
            </a:pPr>
            <a:endParaRPr lang="en-US"/>
          </a:p>
          <a:p>
            <a:r>
              <a:rPr lang="en-US"/>
              <a:t>A		           Answer			</a:t>
            </a:r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4FA4BC-753F-486D-912A-156CED4F2252}"/>
              </a:ext>
            </a:extLst>
          </p:cNvPr>
          <p:cNvSpPr txBox="1"/>
          <p:nvPr/>
        </p:nvSpPr>
        <p:spPr>
          <a:xfrm>
            <a:off x="6358596" y="1794315"/>
            <a:ext cx="5528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country in the EU is unable to repay its debts. </a:t>
            </a:r>
            <a:endParaRPr lang="nl-NL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804398-2F34-419D-A793-53C157472319}"/>
              </a:ext>
            </a:extLst>
          </p:cNvPr>
          <p:cNvSpPr txBox="1"/>
          <p:nvPr/>
        </p:nvSpPr>
        <p:spPr>
          <a:xfrm>
            <a:off x="6358593" y="2453786"/>
            <a:ext cx="5528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European economies are connected to other economies in the Euro zone.</a:t>
            </a:r>
            <a:endParaRPr lang="nl-NL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09101-2C95-4DD2-B7C2-249783141255}"/>
              </a:ext>
            </a:extLst>
          </p:cNvPr>
          <p:cNvSpPr txBox="1"/>
          <p:nvPr/>
        </p:nvSpPr>
        <p:spPr>
          <a:xfrm>
            <a:off x="6358593" y="3107045"/>
            <a:ext cx="5528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This implies that this country would default other countries may also follow.</a:t>
            </a:r>
            <a:endParaRPr lang="nl-NL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D7FA4D-8033-4AD7-8BD6-7B55DCE95D64}"/>
              </a:ext>
            </a:extLst>
          </p:cNvPr>
          <p:cNvSpPr txBox="1"/>
          <p:nvPr/>
        </p:nvSpPr>
        <p:spPr>
          <a:xfrm>
            <a:off x="6358593" y="3923703"/>
            <a:ext cx="5528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can the EU make sure that this country will not default while staying in the Euro zone?</a:t>
            </a:r>
            <a:endParaRPr lang="nl-NL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DDC65C-49A5-41D0-BBC3-2FD3546DD251}"/>
              </a:ext>
            </a:extLst>
          </p:cNvPr>
          <p:cNvSpPr txBox="1"/>
          <p:nvPr/>
        </p:nvSpPr>
        <p:spPr>
          <a:xfrm>
            <a:off x="6358593" y="4960107"/>
            <a:ext cx="55286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sz="2000" dirty="0"/>
              <a:t>Possible answer: Erase this country’s debt.</a:t>
            </a: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en-US" sz="2000" dirty="0"/>
              <a:t>Possible answer: Remove this country from the Euro zone.</a:t>
            </a: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nl-NL" sz="2000" dirty="0" err="1"/>
              <a:t>Possible</a:t>
            </a:r>
            <a:r>
              <a:rPr lang="nl-NL" sz="2000" dirty="0"/>
              <a:t> </a:t>
            </a:r>
            <a:r>
              <a:rPr lang="nl-NL" sz="2000" dirty="0" err="1"/>
              <a:t>answer</a:t>
            </a:r>
            <a:r>
              <a:rPr lang="nl-NL" sz="2000" dirty="0"/>
              <a:t>: </a:t>
            </a:r>
            <a:r>
              <a:rPr lang="nl-NL" sz="2000" dirty="0" err="1"/>
              <a:t>Some</a:t>
            </a:r>
            <a:r>
              <a:rPr lang="nl-NL" sz="2000" dirty="0"/>
              <a:t> </a:t>
            </a:r>
            <a:r>
              <a:rPr lang="nl-NL" sz="2000" dirty="0" err="1"/>
              <a:t>other</a:t>
            </a:r>
            <a:r>
              <a:rPr lang="nl-NL" sz="2000" dirty="0"/>
              <a:t> </a:t>
            </a:r>
            <a:r>
              <a:rPr lang="nl-NL" sz="2000" dirty="0" err="1"/>
              <a:t>viable</a:t>
            </a:r>
            <a:r>
              <a:rPr lang="nl-NL" sz="2000" dirty="0"/>
              <a:t> plan.</a:t>
            </a:r>
          </a:p>
        </p:txBody>
      </p:sp>
    </p:spTree>
    <p:extLst>
      <p:ext uri="{BB962C8B-B14F-4D97-AF65-F5344CB8AC3E}">
        <p14:creationId xmlns:p14="http://schemas.microsoft.com/office/powerpoint/2010/main" val="2527456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455B8-DC36-4710-98E4-3261C5790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– SCQA and articles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43598-3CE3-480C-B795-1B04A1E00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85193"/>
          </a:xfrm>
        </p:spPr>
        <p:txBody>
          <a:bodyPr/>
          <a:lstStyle/>
          <a:p>
            <a:r>
              <a:rPr lang="en-US" dirty="0"/>
              <a:t>Take one of the following three articles and divide it in parts.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   Which part corresponds to </a:t>
            </a:r>
            <a:r>
              <a:rPr lang="en-US" dirty="0">
                <a:solidFill>
                  <a:schemeClr val="accent1"/>
                </a:solidFill>
              </a:rPr>
              <a:t>Situation</a:t>
            </a:r>
            <a:r>
              <a:rPr lang="en-US" dirty="0"/>
              <a:t>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   Which part corresponds to </a:t>
            </a:r>
            <a:r>
              <a:rPr lang="en-US" dirty="0">
                <a:solidFill>
                  <a:schemeClr val="accent1"/>
                </a:solidFill>
              </a:rPr>
              <a:t>Complication</a:t>
            </a:r>
            <a:r>
              <a:rPr lang="en-US" dirty="0"/>
              <a:t>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   Which are the </a:t>
            </a:r>
            <a:r>
              <a:rPr lang="en-US" dirty="0">
                <a:solidFill>
                  <a:schemeClr val="accent1"/>
                </a:solidFill>
              </a:rPr>
              <a:t>Questions</a:t>
            </a:r>
            <a:r>
              <a:rPr lang="en-US" dirty="0"/>
              <a:t>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   Which are the given </a:t>
            </a:r>
            <a:r>
              <a:rPr lang="en-US" dirty="0">
                <a:solidFill>
                  <a:schemeClr val="accent1"/>
                </a:solidFill>
              </a:rPr>
              <a:t>Answers</a:t>
            </a:r>
            <a:r>
              <a:rPr lang="en-US" dirty="0"/>
              <a:t>?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F5F463-5278-4EA4-8C7C-16FBE73AF571}"/>
              </a:ext>
            </a:extLst>
          </p:cNvPr>
          <p:cNvSpPr txBox="1">
            <a:spLocks/>
          </p:cNvSpPr>
          <p:nvPr/>
        </p:nvSpPr>
        <p:spPr>
          <a:xfrm>
            <a:off x="838200" y="3910818"/>
            <a:ext cx="10515600" cy="2085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Articles: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b="1" dirty="0"/>
              <a:t>How to plan Valentine’s day using a matching algorithm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 Drug dumping in the Netherlands; a gentle introduction to uncertainty and statistics.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How the popular become even more popular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2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7E07F-44E5-444C-96B1-AE44DF253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SCQA method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D930D-F4B0-42B2-AD9D-905A9B40E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12434" cy="432195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 		          Situation 		</a:t>
            </a:r>
          </a:p>
          <a:p>
            <a:endParaRPr lang="en-US" dirty="0"/>
          </a:p>
          <a:p>
            <a:r>
              <a:rPr lang="en-US" dirty="0"/>
              <a:t>C		          Complication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Q		          Question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		           Answer			</a:t>
            </a:r>
            <a:endParaRPr lang="nl-NL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F1A999-DC78-4209-BF55-5B05EC9250BB}"/>
              </a:ext>
            </a:extLst>
          </p:cNvPr>
          <p:cNvCxnSpPr/>
          <p:nvPr/>
        </p:nvCxnSpPr>
        <p:spPr>
          <a:xfrm>
            <a:off x="6096000" y="1811557"/>
            <a:ext cx="1345809" cy="316840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DCA5C24-A90E-45E9-BCE2-0CA00BCA323F}"/>
              </a:ext>
            </a:extLst>
          </p:cNvPr>
          <p:cNvCxnSpPr>
            <a:cxnSpLocks/>
          </p:cNvCxnSpPr>
          <p:nvPr/>
        </p:nvCxnSpPr>
        <p:spPr>
          <a:xfrm flipH="1">
            <a:off x="9746566" y="1690688"/>
            <a:ext cx="1029286" cy="330334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C2C4DF-0EC0-4943-9A9B-2917602037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809" y="446082"/>
            <a:ext cx="2076391" cy="20763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F9980C-6651-47DF-9772-9A88424BC231}"/>
              </a:ext>
            </a:extLst>
          </p:cNvPr>
          <p:cNvSpPr txBox="1"/>
          <p:nvPr/>
        </p:nvSpPr>
        <p:spPr>
          <a:xfrm>
            <a:off x="7858212" y="5193475"/>
            <a:ext cx="16599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Your message!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1129325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455B8-DC36-4710-98E4-3261C5790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06" y="106117"/>
            <a:ext cx="10515600" cy="1325563"/>
          </a:xfrm>
        </p:spPr>
        <p:txBody>
          <a:bodyPr/>
          <a:lstStyle/>
          <a:p>
            <a:r>
              <a:rPr lang="en-US" dirty="0"/>
              <a:t>Assignment – SCQA and talks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43598-3CE3-480C-B795-1B04A1E00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506" y="1690688"/>
            <a:ext cx="10850294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Identify the SCQA in the following TED talk</a:t>
            </a:r>
          </a:p>
          <a:p>
            <a:pPr marL="0" indent="0">
              <a:buNone/>
            </a:pPr>
            <a:r>
              <a:rPr lang="en-US" dirty="0" err="1"/>
              <a:t>Ionica</a:t>
            </a:r>
            <a:r>
              <a:rPr lang="en-US" dirty="0"/>
              <a:t> </a:t>
            </a:r>
            <a:r>
              <a:rPr lang="en-US" dirty="0" err="1"/>
              <a:t>Smeets</a:t>
            </a:r>
            <a:r>
              <a:rPr lang="en-US" dirty="0"/>
              <a:t>, </a:t>
            </a:r>
            <a:r>
              <a:rPr lang="en-US" b="1" dirty="0"/>
              <a:t>The danger of mixing up causality and correlation.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F5F463-5278-4EA4-8C7C-16FBE73AF571}"/>
              </a:ext>
            </a:extLst>
          </p:cNvPr>
          <p:cNvSpPr txBox="1">
            <a:spLocks/>
          </p:cNvSpPr>
          <p:nvPr/>
        </p:nvSpPr>
        <p:spPr>
          <a:xfrm>
            <a:off x="503506" y="3429000"/>
            <a:ext cx="10850294" cy="2567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6" name="Picture 5" descr="A person standing in front of a wall&#10;&#10;Description automatically generated">
            <a:extLst>
              <a:ext uri="{FF2B5EF4-FFF2-40B4-BE49-F238E27FC236}">
                <a16:creationId xmlns:a16="http://schemas.microsoft.com/office/drawing/2014/main" id="{4A471FD4-DFD7-41A5-BE69-15404A7B2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06" y="3359890"/>
            <a:ext cx="6575841" cy="33919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89272F-4BF0-4DF8-BA97-ED6011BF8ED4}"/>
              </a:ext>
            </a:extLst>
          </p:cNvPr>
          <p:cNvSpPr txBox="1"/>
          <p:nvPr/>
        </p:nvSpPr>
        <p:spPr>
          <a:xfrm rot="10800000" flipV="1">
            <a:off x="7315200" y="4506968"/>
            <a:ext cx="416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https://www.youtube.com/watch?v=8B271L3NtAw</a:t>
            </a:r>
          </a:p>
        </p:txBody>
      </p:sp>
    </p:spTree>
    <p:extLst>
      <p:ext uri="{BB962C8B-B14F-4D97-AF65-F5344CB8AC3E}">
        <p14:creationId xmlns:p14="http://schemas.microsoft.com/office/powerpoint/2010/main" val="3371346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D2465-1B8F-45A6-9272-7AAD59A77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565DD-2B16-48A7-8C4B-1CD7385D9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material on the SCQA method was developed from N. Starreveld based on a training provided by Analytic Story Telling.</a:t>
            </a:r>
          </a:p>
          <a:p>
            <a:r>
              <a:rPr lang="en-US" dirty="0"/>
              <a:t>The </a:t>
            </a:r>
            <a:r>
              <a:rPr lang="en-US"/>
              <a:t>Pyramid Principle: </a:t>
            </a:r>
            <a:r>
              <a:rPr lang="en-US" dirty="0"/>
              <a:t>Logic in Writing and Thinking (The pyramid principle), book written by Barbara Minto.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0521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232CB-DBA5-4691-8DE4-27353D74F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the article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B7353-E0F0-47C9-8210-EB4076B97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will now focus on the last learning objective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Explain your research and results, written or orally, to a broader audience.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have talked about structuring the article using the SCQA method.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Now we will focus on writing the actual article.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35D259-27E5-403D-9C7D-AE642906012E}"/>
              </a:ext>
            </a:extLst>
          </p:cNvPr>
          <p:cNvSpPr/>
          <p:nvPr/>
        </p:nvSpPr>
        <p:spPr>
          <a:xfrm>
            <a:off x="838200" y="2827606"/>
            <a:ext cx="10022058" cy="85812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2104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232CB-DBA5-4691-8DE4-27353D74F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the article - Assignment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B7353-E0F0-47C9-8210-EB4076B97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Identify in the following five short articles two things you like and two things you don’t like.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/>
              <a:t>Hilbert's</a:t>
            </a:r>
            <a:r>
              <a:rPr lang="nl-NL" dirty="0"/>
              <a:t> </a:t>
            </a:r>
            <a:r>
              <a:rPr lang="nl-NL" dirty="0" err="1"/>
              <a:t>Nullstellensatz</a:t>
            </a: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De homogeniteit van de Hilbertkubus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Large Deviations of Triangle Counts on </a:t>
            </a:r>
            <a:r>
              <a:rPr lang="en-US" dirty="0" err="1"/>
              <a:t>Erdös-Rényi</a:t>
            </a:r>
            <a:r>
              <a:rPr lang="en-US" dirty="0"/>
              <a:t> Random Graphs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err="1"/>
              <a:t>Neurale</a:t>
            </a:r>
            <a:r>
              <a:rPr lang="en-US" dirty="0"/>
              <a:t> </a:t>
            </a:r>
            <a:r>
              <a:rPr lang="en-US" dirty="0" err="1"/>
              <a:t>netwerken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err="1"/>
              <a:t>Spectrale</a:t>
            </a:r>
            <a:r>
              <a:rPr lang="en-US" dirty="0"/>
              <a:t> </a:t>
            </a:r>
            <a:r>
              <a:rPr lang="en-US" dirty="0" err="1"/>
              <a:t>grafentheorie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2812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232CB-DBA5-4691-8DE4-27353D74F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the article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B7353-E0F0-47C9-8210-EB4076B97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order to write the article we will chose a point to focus 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Our focus point is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Is the general line of the story comprehensible from the beginning until the end? Does the reader get an answer on the moment he/she poses a question?  </a:t>
            </a:r>
          </a:p>
          <a:p>
            <a:pPr marL="0" indent="0">
              <a:buNone/>
            </a:pPr>
            <a:endParaRPr lang="en-US" b="1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/>
              <a:t>And we will start practicing with writing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9282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80E96-BB1D-4F24-B297-EC53D8F6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for today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4BE92-9B0F-452C-87CF-612505E36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Intended Learning Objectives</a:t>
            </a:r>
          </a:p>
          <a:p>
            <a:r>
              <a:rPr lang="en-US" dirty="0"/>
              <a:t>Review of the material about the poster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Intended learning objectives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 The poster</a:t>
            </a:r>
          </a:p>
          <a:p>
            <a:r>
              <a:rPr lang="en-US" dirty="0"/>
              <a:t>The article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Intended learning outcomes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Structuring the article and the SCQA method</a:t>
            </a:r>
          </a:p>
          <a:p>
            <a:r>
              <a:rPr lang="nl-NL" dirty="0"/>
              <a:t>Pauze</a:t>
            </a:r>
          </a:p>
          <a:p>
            <a:r>
              <a:rPr lang="nl-NL" dirty="0" err="1"/>
              <a:t>Assignment</a:t>
            </a:r>
            <a:r>
              <a:rPr lang="nl-NL" dirty="0"/>
              <a:t> on SCQA - Pauze</a:t>
            </a:r>
          </a:p>
          <a:p>
            <a:r>
              <a:rPr lang="nl-NL" dirty="0" err="1"/>
              <a:t>Writing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article</a:t>
            </a:r>
            <a:endParaRPr lang="nl-NL" dirty="0"/>
          </a:p>
          <a:p>
            <a:r>
              <a:rPr lang="nl-NL" dirty="0" err="1"/>
              <a:t>Homework</a:t>
            </a:r>
            <a:r>
              <a:rPr lang="nl-NL" dirty="0"/>
              <a:t> </a:t>
            </a:r>
            <a:r>
              <a:rPr lang="nl-NL" dirty="0" err="1"/>
              <a:t>assignments</a:t>
            </a:r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B2CDFE-8D03-4C48-BB0A-5C0CF2C8EF56}"/>
              </a:ext>
            </a:extLst>
          </p:cNvPr>
          <p:cNvSpPr txBox="1"/>
          <p:nvPr/>
        </p:nvSpPr>
        <p:spPr>
          <a:xfrm>
            <a:off x="8806375" y="1825625"/>
            <a:ext cx="315116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minutes</a:t>
            </a:r>
          </a:p>
          <a:p>
            <a:endParaRPr lang="en-US" dirty="0"/>
          </a:p>
          <a:p>
            <a:r>
              <a:rPr lang="en-US" dirty="0"/>
              <a:t>15 minutes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20 minutes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15 minutes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F78D30-0D7A-4ABA-811B-2C5D96E2294C}"/>
              </a:ext>
            </a:extLst>
          </p:cNvPr>
          <p:cNvSpPr txBox="1"/>
          <p:nvPr/>
        </p:nvSpPr>
        <p:spPr>
          <a:xfrm>
            <a:off x="8806375" y="4915217"/>
            <a:ext cx="315116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45 minutes – 15 minutes</a:t>
            </a:r>
          </a:p>
          <a:p>
            <a:pPr>
              <a:lnSpc>
                <a:spcPct val="150000"/>
              </a:lnSpc>
            </a:pPr>
            <a:r>
              <a:rPr lang="en-US" dirty="0"/>
              <a:t>30 minutes</a:t>
            </a:r>
          </a:p>
          <a:p>
            <a:pPr>
              <a:lnSpc>
                <a:spcPct val="150000"/>
              </a:lnSpc>
            </a:pPr>
            <a:r>
              <a:rPr lang="en-US" dirty="0"/>
              <a:t>15 minutes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808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0DCE8-11EB-4930-9E90-455EDB21F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Assignments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66B3F-792D-4C97-B65F-33DA17B99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Fill in the SCQA form for your article (deadline 24 April)</a:t>
            </a:r>
          </a:p>
          <a:p>
            <a:r>
              <a:rPr lang="en-US" dirty="0"/>
              <a:t>Write a first version of the article based on the SCQA method (deadline 22 May)</a:t>
            </a:r>
          </a:p>
          <a:p>
            <a:r>
              <a:rPr lang="en-US" dirty="0"/>
              <a:t>In writing the article use the following two writing tips:</a:t>
            </a:r>
          </a:p>
          <a:p>
            <a:pPr marL="0" indent="0" defTabSz="630238">
              <a:buNone/>
            </a:pPr>
            <a:r>
              <a:rPr lang="en-US" dirty="0"/>
              <a:t>   1. Write in paragraphs. Each paragraph is a conceptually independent   	unit. </a:t>
            </a:r>
          </a:p>
          <a:p>
            <a:pPr marL="0" indent="0" defTabSz="630238">
              <a:buNone/>
            </a:pPr>
            <a:r>
              <a:rPr lang="en-US" dirty="0"/>
              <a:t>   2. Chose a clear structure for the article (see SCQA assignment). </a:t>
            </a:r>
          </a:p>
          <a:p>
            <a:pPr marL="0" indent="0">
              <a:buNone/>
            </a:pP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11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FFFB-4396-45AA-A9C3-3DE3E0062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Intended learning objectives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8E7D8-E406-4F60-AB2A-218AB2E133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Gain experience in working in </a:t>
            </a:r>
            <a:r>
              <a:rPr lang="en-US" b="1" dirty="0">
                <a:solidFill>
                  <a:srgbClr val="0070C0"/>
                </a:solidFill>
              </a:rPr>
              <a:t>an interdisciplinary team </a:t>
            </a:r>
            <a:r>
              <a:rPr lang="en-US" dirty="0"/>
              <a:t>and in doing interdisciplinary research.</a:t>
            </a:r>
          </a:p>
          <a:p>
            <a:r>
              <a:rPr lang="en-US" dirty="0"/>
              <a:t>Apply mathematics on a problem from a </a:t>
            </a:r>
            <a:r>
              <a:rPr lang="en-US" b="1" dirty="0">
                <a:solidFill>
                  <a:srgbClr val="0070C0"/>
                </a:solidFill>
              </a:rPr>
              <a:t>different discipline</a:t>
            </a:r>
            <a:r>
              <a:rPr lang="en-US" dirty="0"/>
              <a:t>.</a:t>
            </a:r>
          </a:p>
          <a:p>
            <a:r>
              <a:rPr lang="en-US" dirty="0"/>
              <a:t>Explain how the </a:t>
            </a:r>
            <a:r>
              <a:rPr lang="en-US" b="1" dirty="0">
                <a:solidFill>
                  <a:srgbClr val="0070C0"/>
                </a:solidFill>
              </a:rPr>
              <a:t>terminology</a:t>
            </a:r>
            <a:r>
              <a:rPr lang="en-US" dirty="0"/>
              <a:t> used in mathematics and the terminology used in other sciences relate to each other.</a:t>
            </a:r>
          </a:p>
          <a:p>
            <a:r>
              <a:rPr lang="en-US" dirty="0"/>
              <a:t>Explain your research and results, written or orally, to a </a:t>
            </a:r>
            <a:r>
              <a:rPr lang="en-US" b="1" dirty="0">
                <a:solidFill>
                  <a:srgbClr val="0070C0"/>
                </a:solidFill>
              </a:rPr>
              <a:t>broader audience</a:t>
            </a:r>
            <a:r>
              <a:rPr lang="en-US" dirty="0"/>
              <a:t>. </a:t>
            </a:r>
          </a:p>
          <a:p>
            <a:r>
              <a:rPr lang="en-US" dirty="0"/>
              <a:t>Determine the </a:t>
            </a:r>
            <a:r>
              <a:rPr lang="en-US" b="1" dirty="0">
                <a:solidFill>
                  <a:srgbClr val="0070C0"/>
                </a:solidFill>
              </a:rPr>
              <a:t>structure</a:t>
            </a:r>
            <a:r>
              <a:rPr lang="en-US" dirty="0"/>
              <a:t> and the content of a poster/article that is suitable for a </a:t>
            </a:r>
            <a:r>
              <a:rPr lang="en-US" b="1" dirty="0">
                <a:solidFill>
                  <a:srgbClr val="0070C0"/>
                </a:solidFill>
              </a:rPr>
              <a:t>given target audience</a:t>
            </a:r>
            <a:r>
              <a:rPr lang="en-US" dirty="0"/>
              <a:t>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99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FFFB-4396-45AA-A9C3-3DE3E0062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Intended learning objectives of this training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8E7D8-E406-4F60-AB2A-218AB2E133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Gain experience in working in an interdisciplinary team and in doing interdisciplinary research.</a:t>
            </a:r>
          </a:p>
          <a:p>
            <a:r>
              <a:rPr lang="en-US" dirty="0"/>
              <a:t>Apply mathematics on a problem from a different discipline.</a:t>
            </a:r>
          </a:p>
          <a:p>
            <a:r>
              <a:rPr lang="en-US" dirty="0"/>
              <a:t>Explain how the terminology used in mathematics and the terminology used in other sciences relate to each other.</a:t>
            </a:r>
          </a:p>
          <a:p>
            <a:r>
              <a:rPr lang="en-US" dirty="0"/>
              <a:t>Explain your research and results, written or orally, to a broader audience. </a:t>
            </a:r>
          </a:p>
          <a:p>
            <a:r>
              <a:rPr lang="en-US" dirty="0"/>
              <a:t>Determine the structure and the content of a poster/article that is suitable for a given target audience. </a:t>
            </a:r>
          </a:p>
          <a:p>
            <a:endParaRPr lang="nl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A3BC93-E819-48F7-A2F9-07D8AE8BC977}"/>
              </a:ext>
            </a:extLst>
          </p:cNvPr>
          <p:cNvSpPr/>
          <p:nvPr/>
        </p:nvSpPr>
        <p:spPr>
          <a:xfrm>
            <a:off x="838200" y="4107766"/>
            <a:ext cx="10515600" cy="201292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6814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FFFB-4396-45AA-A9C3-3DE3E0062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647"/>
            <a:ext cx="10515600" cy="1325563"/>
          </a:xfrm>
        </p:spPr>
        <p:txBody>
          <a:bodyPr/>
          <a:lstStyle/>
          <a:p>
            <a:r>
              <a:rPr lang="en-US" dirty="0"/>
              <a:t>Part I - Recap from the poster at the NMC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8E7D8-E406-4F60-AB2A-218AB2E13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452" y="1444210"/>
            <a:ext cx="10636348" cy="480025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Intended learning objective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Explain how the terminology used in mathematics and the terminology used in other sciences relate to each other.</a:t>
            </a:r>
          </a:p>
          <a:p>
            <a:endParaRPr lang="en-US" dirty="0"/>
          </a:p>
          <a:p>
            <a:r>
              <a:rPr lang="en-US" dirty="0"/>
              <a:t>People from different disciplines don’t always use the same terminology.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For example: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Configuration model &lt; - &gt; </a:t>
            </a:r>
            <a:r>
              <a:rPr lang="en-US" dirty="0">
                <a:solidFill>
                  <a:srgbClr val="00B050"/>
                </a:solidFill>
              </a:rPr>
              <a:t>uniform graph with fixed degrees</a:t>
            </a:r>
            <a:r>
              <a:rPr lang="en-US" dirty="0"/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Phase transition &lt; - &gt; </a:t>
            </a:r>
            <a:r>
              <a:rPr lang="en-US" dirty="0">
                <a:solidFill>
                  <a:srgbClr val="00B050"/>
                </a:solidFill>
              </a:rPr>
              <a:t>gelation point</a:t>
            </a:r>
            <a:r>
              <a:rPr lang="en-US" dirty="0"/>
              <a:t>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Giant component &lt; - &gt; </a:t>
            </a:r>
            <a:r>
              <a:rPr lang="en-US" dirty="0">
                <a:solidFill>
                  <a:srgbClr val="00B050"/>
                </a:solidFill>
              </a:rPr>
              <a:t>polymer</a:t>
            </a:r>
            <a:r>
              <a:rPr lang="en-US" dirty="0"/>
              <a:t>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47FF04-7051-4502-95B7-3D852F44AB41}"/>
              </a:ext>
            </a:extLst>
          </p:cNvPr>
          <p:cNvSpPr/>
          <p:nvPr/>
        </p:nvSpPr>
        <p:spPr>
          <a:xfrm>
            <a:off x="717452" y="2117504"/>
            <a:ext cx="10515600" cy="93518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342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FFFB-4396-45AA-A9C3-3DE3E0062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from the poster at the NMC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8E7D8-E406-4F60-AB2A-218AB2E13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452" y="1608847"/>
            <a:ext cx="10636348" cy="48002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order to explain interdisciplinary research it is important to take this under consideration.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Second intended learning objective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Determine the structure and the content of a poster that is suitable for a given target audience.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After having a </a:t>
            </a:r>
            <a:r>
              <a:rPr lang="en-US" dirty="0">
                <a:solidFill>
                  <a:srgbClr val="0070C0"/>
                </a:solidFill>
              </a:rPr>
              <a:t>clear view on the intended target group </a:t>
            </a:r>
            <a:r>
              <a:rPr lang="en-US" dirty="0"/>
              <a:t>it is important to agree on a </a:t>
            </a:r>
            <a:r>
              <a:rPr lang="en-US" dirty="0">
                <a:solidFill>
                  <a:srgbClr val="0070C0"/>
                </a:solidFill>
              </a:rPr>
              <a:t>suitable structure for the poster</a:t>
            </a:r>
            <a:r>
              <a:rPr lang="en-US" dirty="0"/>
              <a:t>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4A51B6-45CA-4B47-B6EF-AF5B97EA5074}"/>
              </a:ext>
            </a:extLst>
          </p:cNvPr>
          <p:cNvSpPr/>
          <p:nvPr/>
        </p:nvSpPr>
        <p:spPr>
          <a:xfrm>
            <a:off x="717452" y="3980840"/>
            <a:ext cx="10757096" cy="98474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625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FFFB-4396-45AA-A9C3-3DE3E0062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from the poster at the NMC</a:t>
            </a:r>
            <a:endParaRPr lang="nl-NL" dirty="0"/>
          </a:p>
        </p:txBody>
      </p:sp>
      <p:pic>
        <p:nvPicPr>
          <p:cNvPr id="6" name="Content Placeholder 5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95F0BDAB-B3DE-45C7-9637-8F295C350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48" y="1690688"/>
            <a:ext cx="3600450" cy="4800600"/>
          </a:xfrm>
        </p:spPr>
      </p:pic>
      <p:pic>
        <p:nvPicPr>
          <p:cNvPr id="8" name="Picture 7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5ACD7F93-132A-43D2-9CA3-11F7DCA25E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765" y="1518162"/>
            <a:ext cx="3949720" cy="514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14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F5C5-ADA8-4B67-B8F3-04EF3ABFB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II - Article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A59DA-AF69-4C6D-BC07-D5A7F9E28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session we will focus on the following learning objectives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Explain how the terminology used in mathematics and the   terminology used in other sciences relate to each other. </a:t>
            </a:r>
            <a:r>
              <a:rPr lang="en-US" dirty="0">
                <a:solidFill>
                  <a:srgbClr val="0070C0"/>
                </a:solidFill>
              </a:rPr>
              <a:t>(covered)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Determine the structure and the content of an article that is suitable for a given target audience.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Explain your research and results, written to a broader audience. </a:t>
            </a:r>
          </a:p>
          <a:p>
            <a:pPr marL="0" indent="0">
              <a:buNone/>
            </a:pPr>
            <a:endParaRPr lang="en-US" dirty="0"/>
          </a:p>
          <a:p>
            <a:endParaRPr lang="nl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0D973E-E237-4D46-8BBA-C114CA136693}"/>
              </a:ext>
            </a:extLst>
          </p:cNvPr>
          <p:cNvSpPr/>
          <p:nvPr/>
        </p:nvSpPr>
        <p:spPr>
          <a:xfrm>
            <a:off x="838200" y="2658794"/>
            <a:ext cx="10515600" cy="285574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5092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F5C5-ADA8-4B67-B8F3-04EF3ABFB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Article – Structure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A59DA-AF69-4C6D-BC07-D5A7F9E28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656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Determine the structure and the content of an article that is suitable for a given target audience. 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We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learn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b="1" dirty="0">
                <a:solidFill>
                  <a:srgbClr val="00B050"/>
                </a:solidFill>
              </a:rPr>
              <a:t>SCQA</a:t>
            </a:r>
            <a:r>
              <a:rPr lang="nl-NL" dirty="0"/>
              <a:t> </a:t>
            </a:r>
            <a:r>
              <a:rPr lang="nl-NL" dirty="0" err="1"/>
              <a:t>method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structure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article</a:t>
            </a:r>
            <a:r>
              <a:rPr lang="nl-NL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As a </a:t>
            </a:r>
            <a:r>
              <a:rPr lang="nl-NL" dirty="0" err="1"/>
              <a:t>exercise</a:t>
            </a:r>
            <a:r>
              <a:rPr lang="nl-NL" dirty="0"/>
              <a:t> we </a:t>
            </a:r>
            <a:r>
              <a:rPr lang="nl-NL" dirty="0" err="1"/>
              <a:t>will</a:t>
            </a:r>
            <a:r>
              <a:rPr lang="nl-NL" dirty="0"/>
              <a:t> have a look at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written</a:t>
            </a:r>
            <a:r>
              <a:rPr lang="nl-NL" dirty="0"/>
              <a:t> </a:t>
            </a:r>
            <a:r>
              <a:rPr lang="nl-NL" dirty="0" err="1"/>
              <a:t>articles</a:t>
            </a:r>
            <a:r>
              <a:rPr lang="nl-NL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As a second </a:t>
            </a:r>
            <a:r>
              <a:rPr lang="nl-NL" dirty="0" err="1"/>
              <a:t>exercise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have a look at a TED Talk.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Take home </a:t>
            </a:r>
            <a:r>
              <a:rPr lang="nl-NL" dirty="0" err="1"/>
              <a:t>assignment</a:t>
            </a:r>
            <a:r>
              <a:rPr lang="nl-NL" dirty="0"/>
              <a:t> on SCQA. </a:t>
            </a:r>
          </a:p>
          <a:p>
            <a:pPr marL="0" indent="0">
              <a:buNone/>
            </a:pPr>
            <a:endParaRPr lang="nl-NL" dirty="0"/>
          </a:p>
          <a:p>
            <a:pPr marL="1371600" lvl="3" indent="0">
              <a:buNone/>
            </a:pPr>
            <a:endParaRPr lang="nl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0D973E-E237-4D46-8BBA-C114CA136693}"/>
              </a:ext>
            </a:extLst>
          </p:cNvPr>
          <p:cNvSpPr/>
          <p:nvPr/>
        </p:nvSpPr>
        <p:spPr>
          <a:xfrm>
            <a:off x="838200" y="1787870"/>
            <a:ext cx="10515600" cy="92239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614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9769D5DB680A4FB9AC7D0398639BA3" ma:contentTypeVersion="12" ma:contentTypeDescription="Een nieuw document maken." ma:contentTypeScope="" ma:versionID="ab2ce505774e5f20ce02352d78199f5a">
  <xsd:schema xmlns:xsd="http://www.w3.org/2001/XMLSchema" xmlns:xs="http://www.w3.org/2001/XMLSchema" xmlns:p="http://schemas.microsoft.com/office/2006/metadata/properties" xmlns:ns2="f60b5c42-de96-497f-b155-bb7bd930d459" xmlns:ns3="ab3d2fab-7a10-4c1c-9d95-a448f5db7cf1" targetNamespace="http://schemas.microsoft.com/office/2006/metadata/properties" ma:root="true" ma:fieldsID="07d6f224e783d358c12fc2b05e34f329" ns2:_="" ns3:_="">
    <xsd:import namespace="f60b5c42-de96-497f-b155-bb7bd930d459"/>
    <xsd:import namespace="ab3d2fab-7a10-4c1c-9d95-a448f5db7c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b5c42-de96-497f-b155-bb7bd930d4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d2fab-7a10-4c1c-9d95-a448f5db7cf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FE6BCC-950C-44C4-944F-6A3C04E8B680}"/>
</file>

<file path=customXml/itemProps2.xml><?xml version="1.0" encoding="utf-8"?>
<ds:datastoreItem xmlns:ds="http://schemas.openxmlformats.org/officeDocument/2006/customXml" ds:itemID="{8AFAF515-5EF9-46DF-9447-143DABBB8A6A}"/>
</file>

<file path=customXml/itemProps3.xml><?xml version="1.0" encoding="utf-8"?>
<ds:datastoreItem xmlns:ds="http://schemas.openxmlformats.org/officeDocument/2006/customXml" ds:itemID="{3CFEE600-D28E-47B7-9ED6-E7377797508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</TotalTime>
  <Words>1087</Words>
  <Application>Microsoft Office PowerPoint</Application>
  <PresentationFormat>Widescreen</PresentationFormat>
  <Paragraphs>176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Wingdings</vt:lpstr>
      <vt:lpstr>Office Theme</vt:lpstr>
      <vt:lpstr>Interdisciplinary Math communication skills</vt:lpstr>
      <vt:lpstr>Program for today</vt:lpstr>
      <vt:lpstr>Intended learning objectives </vt:lpstr>
      <vt:lpstr>Intended learning objectives of this training </vt:lpstr>
      <vt:lpstr>Part I - Recap from the poster at the NMC</vt:lpstr>
      <vt:lpstr>Recap from the poster at the NMC</vt:lpstr>
      <vt:lpstr>Recap from the poster at the NMC</vt:lpstr>
      <vt:lpstr>Part II - Article </vt:lpstr>
      <vt:lpstr>Article – Structure</vt:lpstr>
      <vt:lpstr>The SCQA method</vt:lpstr>
      <vt:lpstr>The SCQA method</vt:lpstr>
      <vt:lpstr>The SCQA method - Example</vt:lpstr>
      <vt:lpstr>Assignment – SCQA and articles</vt:lpstr>
      <vt:lpstr>The SCQA method</vt:lpstr>
      <vt:lpstr>Assignment – SCQA and talks</vt:lpstr>
      <vt:lpstr>References</vt:lpstr>
      <vt:lpstr>Writing the article</vt:lpstr>
      <vt:lpstr>Writing the article - Assignment</vt:lpstr>
      <vt:lpstr>Writing the article</vt:lpstr>
      <vt:lpstr>Homework Assignments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Interdisciplinary Math communication skills</dc:title>
  <dc:creator>Starreveld, Nicos</dc:creator>
  <cp:lastModifiedBy>Starreveld, Nicos</cp:lastModifiedBy>
  <cp:revision>17</cp:revision>
  <dcterms:created xsi:type="dcterms:W3CDTF">2020-04-15T08:25:33Z</dcterms:created>
  <dcterms:modified xsi:type="dcterms:W3CDTF">2020-04-16T15:31:25Z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0x010100F99769D5DB680A4FB9AC7D0398639BA3</vt:lpwstr>
  </property>
</Properties>
</file>